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2"/>
    <p:restoredTop sz="94656"/>
  </p:normalViewPr>
  <p:slideViewPr>
    <p:cSldViewPr snapToGrid="0" snapToObjects="1">
      <p:cViewPr varScale="1">
        <p:scale>
          <a:sx n="56" d="100"/>
          <a:sy n="56" d="100"/>
        </p:scale>
        <p:origin x="10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FFB44-520F-F84A-B216-2427381D454B}" type="datetimeFigureOut">
              <a:rPr lang="en-US" smtClean="0"/>
              <a:t>8/5/21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2D8CC-4B30-BA4F-A240-9C0F90D017EC}" type="slidenum">
              <a:rPr lang="en-US" smtClean="0"/>
              <a:t>‹#›</a:t>
            </a:fld>
            <a:endParaRPr lang="en-US"/>
          </a:p>
        </p:txBody>
      </p:sp>
    </p:spTree>
    <p:extLst>
      <p:ext uri="{BB962C8B-B14F-4D97-AF65-F5344CB8AC3E}">
        <p14:creationId xmlns:p14="http://schemas.microsoft.com/office/powerpoint/2010/main" val="248076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03AB7E-7682-DC46-9419-0A32F1381CC9}" type="datetimeFigureOut">
              <a:rPr lang="en-US" smtClean="0"/>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71122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3AB7E-7682-DC46-9419-0A32F1381CC9}" type="datetimeFigureOut">
              <a:rPr lang="en-US" smtClean="0"/>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16291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3AB7E-7682-DC46-9419-0A32F1381CC9}" type="datetimeFigureOut">
              <a:rPr lang="en-US" smtClean="0"/>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215574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3AB7E-7682-DC46-9419-0A32F1381CC9}" type="datetimeFigureOut">
              <a:rPr lang="en-US" smtClean="0"/>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116603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03AB7E-7682-DC46-9419-0A32F1381CC9}" type="datetimeFigureOut">
              <a:rPr lang="en-US" smtClean="0"/>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340059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03AB7E-7682-DC46-9419-0A32F1381CC9}" type="datetimeFigureOut">
              <a:rPr lang="en-US" smtClean="0"/>
              <a:t>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246071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03AB7E-7682-DC46-9419-0A32F1381CC9}" type="datetimeFigureOut">
              <a:rPr lang="en-US" smtClean="0"/>
              <a:t>8/5/21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248884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03AB7E-7682-DC46-9419-0A32F1381CC9}" type="datetimeFigureOut">
              <a:rPr lang="en-US" smtClean="0"/>
              <a:t>8/5/21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203683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3AB7E-7682-DC46-9419-0A32F1381CC9}" type="datetimeFigureOut">
              <a:rPr lang="en-US" smtClean="0"/>
              <a:t>8/5/21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278230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8E03AB7E-7682-DC46-9419-0A32F1381CC9}" type="datetimeFigureOut">
              <a:rPr lang="en-US" smtClean="0"/>
              <a:t>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291632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8E03AB7E-7682-DC46-9419-0A32F1381CC9}" type="datetimeFigureOut">
              <a:rPr lang="en-US" smtClean="0"/>
              <a:t>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6599A-7FBE-D244-9CFE-3CAC2C2B534C}" type="slidenum">
              <a:rPr lang="en-US" smtClean="0"/>
              <a:t>‹#›</a:t>
            </a:fld>
            <a:endParaRPr lang="en-US"/>
          </a:p>
        </p:txBody>
      </p:sp>
    </p:spTree>
    <p:extLst>
      <p:ext uri="{BB962C8B-B14F-4D97-AF65-F5344CB8AC3E}">
        <p14:creationId xmlns:p14="http://schemas.microsoft.com/office/powerpoint/2010/main" val="233246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8E03AB7E-7682-DC46-9419-0A32F1381CC9}" type="datetimeFigureOut">
              <a:rPr lang="en-US" smtClean="0"/>
              <a:t>8/5/21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5D6599A-7FBE-D244-9CFE-3CAC2C2B534C}" type="slidenum">
              <a:rPr lang="en-US" smtClean="0"/>
              <a:t>‹#›</a:t>
            </a:fld>
            <a:endParaRPr lang="en-US"/>
          </a:p>
        </p:txBody>
      </p:sp>
    </p:spTree>
    <p:extLst>
      <p:ext uri="{BB962C8B-B14F-4D97-AF65-F5344CB8AC3E}">
        <p14:creationId xmlns:p14="http://schemas.microsoft.com/office/powerpoint/2010/main" val="2544060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hyperlink" Target="http://www.becentsable.net/2014/08/clorox-wipes-coupons-de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AA537E50-2947-E14A-8594-2D74B0D35084}"/>
              </a:ext>
            </a:extLst>
          </p:cNvPr>
          <p:cNvPicPr>
            <a:picLocks noChangeAspect="1"/>
          </p:cNvPicPr>
          <p:nvPr/>
        </p:nvPicPr>
        <p:blipFill>
          <a:blip r:embed="rId2"/>
          <a:stretch>
            <a:fillRect/>
          </a:stretch>
        </p:blipFill>
        <p:spPr>
          <a:xfrm>
            <a:off x="-738333" y="-657333"/>
            <a:ext cx="9425072" cy="5040146"/>
          </a:xfrm>
          <a:prstGeom prst="rect">
            <a:avLst/>
          </a:prstGeom>
        </p:spPr>
      </p:pic>
      <p:sp>
        <p:nvSpPr>
          <p:cNvPr id="7" name="Oval 6">
            <a:extLst>
              <a:ext uri="{FF2B5EF4-FFF2-40B4-BE49-F238E27FC236}">
                <a16:creationId xmlns:a16="http://schemas.microsoft.com/office/drawing/2014/main" id="{D799492C-D8AD-F24C-9314-B89C5639B4AD}"/>
              </a:ext>
            </a:extLst>
          </p:cNvPr>
          <p:cNvSpPr/>
          <p:nvPr/>
        </p:nvSpPr>
        <p:spPr>
          <a:xfrm>
            <a:off x="4530372" y="59146"/>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D04FBDE-5530-EC4B-8C3A-751C3725B18B}"/>
              </a:ext>
            </a:extLst>
          </p:cNvPr>
          <p:cNvSpPr/>
          <p:nvPr/>
        </p:nvSpPr>
        <p:spPr>
          <a:xfrm>
            <a:off x="56847" y="59146"/>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A9F26E8-8048-9140-A0DF-BB2FE8CCB14D}"/>
              </a:ext>
            </a:extLst>
          </p:cNvPr>
          <p:cNvSpPr/>
          <p:nvPr/>
        </p:nvSpPr>
        <p:spPr>
          <a:xfrm>
            <a:off x="338865" y="59146"/>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E46B3C-A961-FD4A-B086-5271B1BBF095}"/>
              </a:ext>
            </a:extLst>
          </p:cNvPr>
          <p:cNvSpPr/>
          <p:nvPr/>
        </p:nvSpPr>
        <p:spPr>
          <a:xfrm>
            <a:off x="617708" y="59146"/>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910BED8-0607-B044-8BCA-A57D0EA3D3D8}"/>
              </a:ext>
            </a:extLst>
          </p:cNvPr>
          <p:cNvSpPr/>
          <p:nvPr/>
        </p:nvSpPr>
        <p:spPr>
          <a:xfrm>
            <a:off x="896551" y="59146"/>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A9E9417-4E12-384C-8414-48B254C9656B}"/>
              </a:ext>
            </a:extLst>
          </p:cNvPr>
          <p:cNvSpPr/>
          <p:nvPr/>
        </p:nvSpPr>
        <p:spPr>
          <a:xfrm>
            <a:off x="1175394" y="59146"/>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3FC96E-BAF7-EC43-8323-08602CF6DE7C}"/>
              </a:ext>
            </a:extLst>
          </p:cNvPr>
          <p:cNvSpPr/>
          <p:nvPr/>
        </p:nvSpPr>
        <p:spPr>
          <a:xfrm>
            <a:off x="1454237" y="59146"/>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5E18D80-3450-4E4B-BA56-0207D887D614}"/>
              </a:ext>
            </a:extLst>
          </p:cNvPr>
          <p:cNvSpPr/>
          <p:nvPr/>
        </p:nvSpPr>
        <p:spPr>
          <a:xfrm>
            <a:off x="1733080" y="59146"/>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CBC384-A246-9B49-948F-F936DA12928C}"/>
              </a:ext>
            </a:extLst>
          </p:cNvPr>
          <p:cNvSpPr/>
          <p:nvPr/>
        </p:nvSpPr>
        <p:spPr>
          <a:xfrm>
            <a:off x="2015098" y="59146"/>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7A6C156-B0EF-7041-8FBD-32995BBAE6FA}"/>
              </a:ext>
            </a:extLst>
          </p:cNvPr>
          <p:cNvSpPr/>
          <p:nvPr/>
        </p:nvSpPr>
        <p:spPr>
          <a:xfrm>
            <a:off x="2292916" y="59146"/>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BC1B385-CA5A-7E45-B573-3826530CFBFC}"/>
              </a:ext>
            </a:extLst>
          </p:cNvPr>
          <p:cNvSpPr/>
          <p:nvPr/>
        </p:nvSpPr>
        <p:spPr>
          <a:xfrm>
            <a:off x="2570734" y="59146"/>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9C697D3-621D-7C48-BF1E-809A0362D54B}"/>
              </a:ext>
            </a:extLst>
          </p:cNvPr>
          <p:cNvSpPr/>
          <p:nvPr/>
        </p:nvSpPr>
        <p:spPr>
          <a:xfrm>
            <a:off x="2851627" y="59146"/>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8B79C97-0109-3949-B137-D6D67AE6D38A}"/>
              </a:ext>
            </a:extLst>
          </p:cNvPr>
          <p:cNvSpPr/>
          <p:nvPr/>
        </p:nvSpPr>
        <p:spPr>
          <a:xfrm>
            <a:off x="3132520" y="59146"/>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F4709EA-3843-E346-80F0-4CFB9F824B36}"/>
              </a:ext>
            </a:extLst>
          </p:cNvPr>
          <p:cNvSpPr/>
          <p:nvPr/>
        </p:nvSpPr>
        <p:spPr>
          <a:xfrm>
            <a:off x="3413413" y="59146"/>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CF12BC-6D4D-1C4C-8E40-8178FEF1BC10}"/>
              </a:ext>
            </a:extLst>
          </p:cNvPr>
          <p:cNvSpPr/>
          <p:nvPr/>
        </p:nvSpPr>
        <p:spPr>
          <a:xfrm>
            <a:off x="3694306" y="59146"/>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2AAE7FE-A101-0E4C-8CCA-CA6A28120DC8}"/>
              </a:ext>
            </a:extLst>
          </p:cNvPr>
          <p:cNvSpPr/>
          <p:nvPr/>
        </p:nvSpPr>
        <p:spPr>
          <a:xfrm>
            <a:off x="3975199" y="59146"/>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9866E9E-C865-4544-A15F-D091CC2FF0C5}"/>
              </a:ext>
            </a:extLst>
          </p:cNvPr>
          <p:cNvSpPr/>
          <p:nvPr/>
        </p:nvSpPr>
        <p:spPr>
          <a:xfrm>
            <a:off x="4252917" y="59146"/>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7F3AA77-A9CF-3F44-9E5D-84DF63DEA265}"/>
              </a:ext>
            </a:extLst>
          </p:cNvPr>
          <p:cNvSpPr/>
          <p:nvPr/>
        </p:nvSpPr>
        <p:spPr>
          <a:xfrm>
            <a:off x="7449224" y="2835977"/>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E7A901D-D35E-D440-90F8-D58000B4AC18}"/>
              </a:ext>
            </a:extLst>
          </p:cNvPr>
          <p:cNvSpPr txBox="1"/>
          <p:nvPr/>
        </p:nvSpPr>
        <p:spPr>
          <a:xfrm>
            <a:off x="-9523" y="2739734"/>
            <a:ext cx="3546083" cy="338554"/>
          </a:xfrm>
          <a:prstGeom prst="rect">
            <a:avLst/>
          </a:prstGeom>
          <a:noFill/>
          <a:effectLst>
            <a:softEdge rad="31750"/>
          </a:effectLst>
        </p:spPr>
        <p:txBody>
          <a:bodyPr wrap="square" rtlCol="0">
            <a:spAutoFit/>
          </a:bodyPr>
          <a:lstStyle/>
          <a:p>
            <a:r>
              <a:rPr lang="en-US" sz="1600" dirty="0">
                <a:effectLst>
                  <a:outerShdw blurRad="50800" dist="38100" dir="2700000" algn="tl" rotWithShape="0">
                    <a:prstClr val="black">
                      <a:alpha val="40000"/>
                    </a:prstClr>
                  </a:outerShdw>
                </a:effectLst>
                <a:latin typeface="Century Gothic" panose="020B0502020202020204" pitchFamily="34" charset="0"/>
                <a:ea typeface="AGThatsANoFromMe Medium" panose="02000603000000000000" pitchFamily="2" charset="0"/>
              </a:rPr>
              <a:t>PARENT INFORMATION LETTER</a:t>
            </a:r>
          </a:p>
        </p:txBody>
      </p:sp>
      <p:sp>
        <p:nvSpPr>
          <p:cNvPr id="26" name="Oval 25">
            <a:extLst>
              <a:ext uri="{FF2B5EF4-FFF2-40B4-BE49-F238E27FC236}">
                <a16:creationId xmlns:a16="http://schemas.microsoft.com/office/drawing/2014/main" id="{5FA22242-1402-CC46-A98B-76CF448B0E31}"/>
              </a:ext>
            </a:extLst>
          </p:cNvPr>
          <p:cNvSpPr/>
          <p:nvPr/>
        </p:nvSpPr>
        <p:spPr>
          <a:xfrm>
            <a:off x="2975699" y="2835977"/>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344C7CD-F00A-3444-B361-4F551D5082F0}"/>
              </a:ext>
            </a:extLst>
          </p:cNvPr>
          <p:cNvSpPr/>
          <p:nvPr/>
        </p:nvSpPr>
        <p:spPr>
          <a:xfrm>
            <a:off x="3257717" y="2835977"/>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DC96CC3-2BF3-C443-BEBF-73E7DA85C78E}"/>
              </a:ext>
            </a:extLst>
          </p:cNvPr>
          <p:cNvSpPr/>
          <p:nvPr/>
        </p:nvSpPr>
        <p:spPr>
          <a:xfrm>
            <a:off x="3536560" y="2835977"/>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B5F560-85BD-114F-B7E1-50404107ABED}"/>
              </a:ext>
            </a:extLst>
          </p:cNvPr>
          <p:cNvSpPr/>
          <p:nvPr/>
        </p:nvSpPr>
        <p:spPr>
          <a:xfrm>
            <a:off x="3815403" y="2835977"/>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B813C74-F9CB-1648-9C77-8F7901E688F5}"/>
              </a:ext>
            </a:extLst>
          </p:cNvPr>
          <p:cNvSpPr/>
          <p:nvPr/>
        </p:nvSpPr>
        <p:spPr>
          <a:xfrm>
            <a:off x="4094246" y="2835977"/>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F250C59-6684-B345-8A36-7A424DD7B139}"/>
              </a:ext>
            </a:extLst>
          </p:cNvPr>
          <p:cNvSpPr/>
          <p:nvPr/>
        </p:nvSpPr>
        <p:spPr>
          <a:xfrm>
            <a:off x="4373089" y="2835977"/>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A14F898-1020-184E-8231-E09154AAE86F}"/>
              </a:ext>
            </a:extLst>
          </p:cNvPr>
          <p:cNvSpPr/>
          <p:nvPr/>
        </p:nvSpPr>
        <p:spPr>
          <a:xfrm>
            <a:off x="4651932" y="2835977"/>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D085426-4A93-3040-A340-802FBF120C09}"/>
              </a:ext>
            </a:extLst>
          </p:cNvPr>
          <p:cNvSpPr/>
          <p:nvPr/>
        </p:nvSpPr>
        <p:spPr>
          <a:xfrm>
            <a:off x="4933950" y="2835977"/>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5ED4E7D-50D1-404F-8DC7-3E5C94F82C7D}"/>
              </a:ext>
            </a:extLst>
          </p:cNvPr>
          <p:cNvSpPr/>
          <p:nvPr/>
        </p:nvSpPr>
        <p:spPr>
          <a:xfrm>
            <a:off x="5211768" y="2835977"/>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45D2C5E-E3AA-054C-BAA2-7B670521D77F}"/>
              </a:ext>
            </a:extLst>
          </p:cNvPr>
          <p:cNvSpPr/>
          <p:nvPr/>
        </p:nvSpPr>
        <p:spPr>
          <a:xfrm>
            <a:off x="5489586" y="2835977"/>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B6EAB0A-5CC6-3942-8ECA-DA308EEDADD6}"/>
              </a:ext>
            </a:extLst>
          </p:cNvPr>
          <p:cNvSpPr/>
          <p:nvPr/>
        </p:nvSpPr>
        <p:spPr>
          <a:xfrm>
            <a:off x="5770479" y="2835977"/>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6322BC6-44BB-154B-B3A8-BD1AEB8C684A}"/>
              </a:ext>
            </a:extLst>
          </p:cNvPr>
          <p:cNvSpPr/>
          <p:nvPr/>
        </p:nvSpPr>
        <p:spPr>
          <a:xfrm>
            <a:off x="6051372" y="2835977"/>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F70AD2C-70AC-D944-886F-2D4C3B994F2B}"/>
              </a:ext>
            </a:extLst>
          </p:cNvPr>
          <p:cNvSpPr/>
          <p:nvPr/>
        </p:nvSpPr>
        <p:spPr>
          <a:xfrm>
            <a:off x="6332265" y="2835977"/>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1FD2DA1-53AF-4C4F-8D5E-D2C9B247CB77}"/>
              </a:ext>
            </a:extLst>
          </p:cNvPr>
          <p:cNvSpPr/>
          <p:nvPr/>
        </p:nvSpPr>
        <p:spPr>
          <a:xfrm>
            <a:off x="6613158" y="2835977"/>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B820ACB-3CA0-0A4F-9020-130875740E6E}"/>
              </a:ext>
            </a:extLst>
          </p:cNvPr>
          <p:cNvSpPr/>
          <p:nvPr/>
        </p:nvSpPr>
        <p:spPr>
          <a:xfrm>
            <a:off x="6894051" y="2835977"/>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B9FFB89-67E2-534D-877D-EDE512AEA6AF}"/>
              </a:ext>
            </a:extLst>
          </p:cNvPr>
          <p:cNvSpPr/>
          <p:nvPr/>
        </p:nvSpPr>
        <p:spPr>
          <a:xfrm>
            <a:off x="7171769" y="2835977"/>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E05BE13-2305-0A42-AD05-A14066396DA6}"/>
              </a:ext>
            </a:extLst>
          </p:cNvPr>
          <p:cNvSpPr txBox="1"/>
          <p:nvPr/>
        </p:nvSpPr>
        <p:spPr>
          <a:xfrm>
            <a:off x="45872" y="3359256"/>
            <a:ext cx="7669681" cy="7774511"/>
          </a:xfrm>
          <a:prstGeom prst="rect">
            <a:avLst/>
          </a:prstGeom>
          <a:noFill/>
        </p:spPr>
        <p:txBody>
          <a:bodyPr wrap="square" rtlCol="0">
            <a:spAutoFit/>
          </a:bodyPr>
          <a:lstStyle/>
          <a:p>
            <a:r>
              <a:rPr lang="en-US" sz="1200" dirty="0">
                <a:latin typeface="Century Gothic" panose="020B0502020202020204" pitchFamily="34" charset="0"/>
                <a:ea typeface="BabblingElizabeth Medium" panose="02000603000000000000" pitchFamily="2" charset="0"/>
              </a:rPr>
              <a:t>Welcome to the 2021-2022 school year! I am so excited and looking forward to having your child as my student! Parents, family members, and guardians are the driving force in their student’s life. I would like to invite you all to come meet me and check out the school at our Meet the Teacher night on </a:t>
            </a:r>
            <a:r>
              <a:rPr lang="en-US" sz="1200" b="1" dirty="0">
                <a:latin typeface="Century Gothic" panose="020B0502020202020204" pitchFamily="34" charset="0"/>
                <a:ea typeface="BabblingElizabeth Medium" panose="02000603000000000000" pitchFamily="2" charset="0"/>
              </a:rPr>
              <a:t>Monday, August 16</a:t>
            </a:r>
            <a:r>
              <a:rPr lang="en-US" sz="1200" b="1" baseline="30000" dirty="0">
                <a:latin typeface="Century Gothic" panose="020B0502020202020204" pitchFamily="34" charset="0"/>
                <a:ea typeface="BabblingElizabeth Medium" panose="02000603000000000000" pitchFamily="2" charset="0"/>
              </a:rPr>
              <a:t>th</a:t>
            </a:r>
            <a:r>
              <a:rPr lang="en-US" sz="1200" b="1" dirty="0">
                <a:latin typeface="Century Gothic" panose="020B0502020202020204" pitchFamily="34" charset="0"/>
                <a:ea typeface="BabblingElizabeth Medium" panose="02000603000000000000" pitchFamily="2" charset="0"/>
              </a:rPr>
              <a:t> from 5:30-7:00pm</a:t>
            </a:r>
            <a:r>
              <a:rPr lang="en-US" sz="1200" dirty="0">
                <a:latin typeface="Century Gothic" panose="020B0502020202020204" pitchFamily="34" charset="0"/>
                <a:ea typeface="BabblingElizabeth Medium" panose="02000603000000000000" pitchFamily="2" charset="0"/>
              </a:rPr>
              <a:t>. This will be a drop in style open house to see our building and staff. Students will be able to tour the school, get a snack from our cafeteria ladies, and you will get more information about the upcoming school year. We are eagerly awaiting your arrival and hope to see you there! If you can’t make it our 1</a:t>
            </a:r>
            <a:r>
              <a:rPr lang="en-US" sz="1200" baseline="30000" dirty="0">
                <a:latin typeface="Century Gothic" panose="020B0502020202020204" pitchFamily="34" charset="0"/>
                <a:ea typeface="BabblingElizabeth Medium" panose="02000603000000000000" pitchFamily="2" charset="0"/>
              </a:rPr>
              <a:t>st</a:t>
            </a:r>
            <a:r>
              <a:rPr lang="en-US" sz="1200" dirty="0">
                <a:latin typeface="Century Gothic" panose="020B0502020202020204" pitchFamily="34" charset="0"/>
                <a:ea typeface="BabblingElizabeth Medium" panose="02000603000000000000" pitchFamily="2" charset="0"/>
              </a:rPr>
              <a:t> day of school Is August 18th which is a ½ day.</a:t>
            </a:r>
          </a:p>
          <a:p>
            <a:endParaRPr lang="en-US" sz="1200" dirty="0">
              <a:latin typeface="Century Gothic" panose="020B0502020202020204" pitchFamily="34" charset="0"/>
              <a:ea typeface="BabblingElizabeth Medium" panose="02000603000000000000" pitchFamily="2" charset="0"/>
            </a:endParaRPr>
          </a:p>
          <a:p>
            <a:r>
              <a:rPr lang="en-US" sz="1200" dirty="0">
                <a:latin typeface="Century Gothic" panose="020B0502020202020204" pitchFamily="34" charset="0"/>
              </a:rPr>
              <a:t>As you are well aware, Covid continues to affect our lives, both at home and at school.  LECC has taken many steps to create a safe and developmentally appropriate learning environment for our little Vikes. We will continue to adapt our learning environment and practices to accommodate covid restrictions and mandates as they arise. I can assure you that we are prepared to make learning safe, meaningful, and fun! However, because this virus is continuously changing, please understand that your child’s teacher could change within the first few weeks of school to maintain the safety of our little vikes.</a:t>
            </a:r>
            <a:r>
              <a:rPr lang="en-US" sz="1200" dirty="0">
                <a:latin typeface="Century Gothic" panose="020B0502020202020204" pitchFamily="34" charset="0"/>
                <a:ea typeface="BabblingElizabeth Medium" panose="02000603000000000000" pitchFamily="2" charset="0"/>
              </a:rPr>
              <a:t> </a:t>
            </a:r>
          </a:p>
          <a:p>
            <a:endParaRPr lang="en-US" sz="1200" dirty="0">
              <a:latin typeface="Century Gothic" panose="020B0502020202020204" pitchFamily="34" charset="0"/>
              <a:ea typeface="BabblingElizabeth Medium" panose="02000603000000000000" pitchFamily="2" charset="0"/>
            </a:endParaRPr>
          </a:p>
          <a:p>
            <a:r>
              <a:rPr lang="en-US" sz="1200" dirty="0">
                <a:latin typeface="Century Gothic" panose="020B0502020202020204" pitchFamily="34" charset="0"/>
                <a:ea typeface="AGThatsANoFromMe Medium" panose="02000603000000000000" pitchFamily="2" charset="0"/>
              </a:rPr>
              <a:t>As a new school year approaches, I would like to share some helpful hints that I think will make the start of the school year go smoothly.</a:t>
            </a:r>
          </a:p>
          <a:p>
            <a:endParaRPr lang="en-US" sz="1200" dirty="0">
              <a:latin typeface="Century Gothic" panose="020B0502020202020204" pitchFamily="34" charset="0"/>
              <a:ea typeface="AGThatsANoFromMe Medium" panose="02000603000000000000" pitchFamily="2" charset="0"/>
            </a:endParaRPr>
          </a:p>
          <a:p>
            <a:pPr marL="171450" indent="-171450">
              <a:buFont typeface="Arial" panose="020B0604020202020204" pitchFamily="34" charset="0"/>
              <a:buChar char="•"/>
            </a:pPr>
            <a:r>
              <a:rPr lang="en-US" sz="1200" dirty="0">
                <a:latin typeface="Century Gothic" panose="020B0502020202020204" pitchFamily="34" charset="0"/>
                <a:ea typeface="AGThatsANoFromMe Medium" panose="02000603000000000000" pitchFamily="2" charset="0"/>
              </a:rPr>
              <a:t>Please make sure your child comes to school prepared to learn. This means that they have received a good nights rest, have eaten a healthy breakfast (or will eat at school), and have all supplies for the day. </a:t>
            </a:r>
          </a:p>
          <a:p>
            <a:pPr marL="171450" indent="-171450">
              <a:buFont typeface="Arial" panose="020B0604020202020204" pitchFamily="34" charset="0"/>
              <a:buChar char="•"/>
            </a:pPr>
            <a:r>
              <a:rPr lang="en-US" sz="1200" dirty="0">
                <a:latin typeface="Century Gothic" panose="020B0502020202020204" pitchFamily="34" charset="0"/>
                <a:ea typeface="AGThatsANoFromMe Medium" panose="02000603000000000000" pitchFamily="2" charset="0"/>
              </a:rPr>
              <a:t>If possible please send your child to school with a water bottle and a backpack.</a:t>
            </a:r>
          </a:p>
          <a:p>
            <a:pPr marL="171450" indent="-171450">
              <a:buFont typeface="Arial" panose="020B0604020202020204" pitchFamily="34" charset="0"/>
              <a:buChar char="•"/>
            </a:pPr>
            <a:r>
              <a:rPr lang="en-US" sz="1200" dirty="0">
                <a:latin typeface="Century Gothic" panose="020B0502020202020204" pitchFamily="34" charset="0"/>
                <a:ea typeface="AGThatsANoFromMe Medium" panose="02000603000000000000" pitchFamily="2" charset="0"/>
              </a:rPr>
              <a:t>Snack will be provided by either our star student or myself every day. A schedule will be sent out the first week of school.</a:t>
            </a:r>
          </a:p>
          <a:p>
            <a:pPr marL="171450" indent="-171450">
              <a:buFont typeface="Arial" panose="020B0604020202020204" pitchFamily="34" charset="0"/>
              <a:buChar char="•"/>
            </a:pPr>
            <a:endParaRPr lang="en-US" sz="1200" dirty="0">
              <a:latin typeface="Century Gothic" panose="020B0502020202020204" pitchFamily="34" charset="0"/>
              <a:ea typeface="AGThatsANoFromMe Medium" panose="02000603000000000000" pitchFamily="2" charset="0"/>
            </a:endParaRPr>
          </a:p>
          <a:p>
            <a:pPr marL="171450" indent="-171450">
              <a:buFont typeface="Arial" panose="020B0604020202020204" pitchFamily="34" charset="0"/>
              <a:buChar char="•"/>
            </a:pPr>
            <a:r>
              <a:rPr lang="en-US" sz="1200" dirty="0">
                <a:latin typeface="Century Gothic" panose="020B0502020202020204" pitchFamily="34" charset="0"/>
                <a:ea typeface="AGThatsANoFromMe Medium" panose="02000603000000000000" pitchFamily="2" charset="0"/>
              </a:rPr>
              <a:t>Important time:</a:t>
            </a:r>
          </a:p>
          <a:p>
            <a:pPr marL="628650" lvl="1" indent="-171450">
              <a:buFont typeface="Arial" panose="020B0604020202020204" pitchFamily="34" charset="0"/>
              <a:buChar char="•"/>
            </a:pPr>
            <a:r>
              <a:rPr lang="en-US" sz="1200" dirty="0">
                <a:latin typeface="Century Gothic" panose="020B0502020202020204" pitchFamily="34" charset="0"/>
                <a:ea typeface="AGThatsANoFromMe Medium" panose="02000603000000000000" pitchFamily="2" charset="0"/>
              </a:rPr>
              <a:t>Doors Open:…………8:47am</a:t>
            </a:r>
          </a:p>
          <a:p>
            <a:pPr marL="628650" lvl="1" indent="-171450">
              <a:buFont typeface="Arial" panose="020B0604020202020204" pitchFamily="34" charset="0"/>
              <a:buChar char="•"/>
            </a:pPr>
            <a:r>
              <a:rPr lang="en-US" sz="1200" dirty="0">
                <a:latin typeface="Century Gothic" panose="020B0502020202020204" pitchFamily="34" charset="0"/>
                <a:ea typeface="AGThatsANoFromMe Medium" panose="02000603000000000000" pitchFamily="2" charset="0"/>
              </a:rPr>
              <a:t>Start Time:……………8:57am</a:t>
            </a:r>
          </a:p>
          <a:p>
            <a:pPr marL="628650" lvl="1" indent="-171450">
              <a:buFont typeface="Arial" panose="020B0604020202020204" pitchFamily="34" charset="0"/>
              <a:buChar char="•"/>
            </a:pPr>
            <a:r>
              <a:rPr lang="en-US" sz="1200" dirty="0">
                <a:latin typeface="Century Gothic" panose="020B0502020202020204" pitchFamily="34" charset="0"/>
                <a:ea typeface="AGThatsANoFromMe Medium" panose="02000603000000000000" pitchFamily="2" charset="0"/>
              </a:rPr>
              <a:t>Lunch &amp; Recess…….11:40-12:02</a:t>
            </a:r>
          </a:p>
          <a:p>
            <a:pPr marL="628650" lvl="1" indent="-171450">
              <a:buFont typeface="Arial" panose="020B0604020202020204" pitchFamily="34" charset="0"/>
              <a:buChar char="•"/>
            </a:pPr>
            <a:r>
              <a:rPr lang="en-US" sz="1200" dirty="0">
                <a:latin typeface="Century Gothic" panose="020B0502020202020204" pitchFamily="34" charset="0"/>
                <a:ea typeface="AGThatsANoFromMe Medium" panose="02000603000000000000" pitchFamily="2" charset="0"/>
              </a:rPr>
              <a:t>Last Recess………….3:10-3:30pm</a:t>
            </a:r>
          </a:p>
          <a:p>
            <a:pPr marL="628650" lvl="1" indent="-171450">
              <a:buFont typeface="Arial" panose="020B0604020202020204" pitchFamily="34" charset="0"/>
              <a:buChar char="•"/>
            </a:pPr>
            <a:r>
              <a:rPr lang="en-US" sz="1200" dirty="0">
                <a:latin typeface="Century Gothic" panose="020B0502020202020204" pitchFamily="34" charset="0"/>
                <a:ea typeface="AGThatsANoFromMe Medium" panose="02000603000000000000" pitchFamily="2" charset="0"/>
              </a:rPr>
              <a:t>Dismissal……………..3:45pm</a:t>
            </a:r>
          </a:p>
          <a:p>
            <a:pPr marL="628650" lvl="1" indent="-171450">
              <a:buFont typeface="Arial" panose="020B0604020202020204" pitchFamily="34" charset="0"/>
              <a:buChar char="•"/>
            </a:pPr>
            <a:r>
              <a:rPr lang="en-US" sz="1200" dirty="0">
                <a:latin typeface="Century Gothic" panose="020B0502020202020204" pitchFamily="34" charset="0"/>
                <a:ea typeface="AGThatsANoFromMe Medium" panose="02000603000000000000" pitchFamily="2" charset="0"/>
              </a:rPr>
              <a:t>½ Dismissal…………..12:12pm</a:t>
            </a:r>
          </a:p>
          <a:p>
            <a:endParaRPr lang="en-US" sz="1200" dirty="0">
              <a:latin typeface="Century Gothic" panose="020B0502020202020204" pitchFamily="34" charset="0"/>
              <a:ea typeface="AGThatsANoFromMe Medium" panose="02000603000000000000" pitchFamily="2" charset="0"/>
            </a:endParaRPr>
          </a:p>
          <a:p>
            <a:r>
              <a:rPr lang="en-US" sz="1200" i="1" dirty="0">
                <a:latin typeface="Century Gothic" panose="020B0502020202020204" pitchFamily="34" charset="0"/>
                <a:ea typeface="AGThatsANoFromMe Medium" panose="02000603000000000000" pitchFamily="2" charset="0"/>
              </a:rPr>
              <a:t>The lunch menu is available on our school website, it is posted in our classroom, and a hard copy will be sent home. </a:t>
            </a:r>
          </a:p>
          <a:p>
            <a:endParaRPr lang="en-US" sz="1200" i="1" dirty="0">
              <a:latin typeface="Century Gothic" panose="020B0502020202020204" pitchFamily="34" charset="0"/>
              <a:ea typeface="AGThatsANoFromMe Medium" panose="02000603000000000000" pitchFamily="2" charset="0"/>
            </a:endParaRPr>
          </a:p>
          <a:p>
            <a:endParaRPr lang="en-US" sz="1200" b="1" dirty="0">
              <a:latin typeface="Century Gothic" panose="020B0502020202020204" pitchFamily="34" charset="0"/>
              <a:ea typeface="AGThatsANoFromMe Medium" panose="02000603000000000000" pitchFamily="2" charset="0"/>
            </a:endParaRPr>
          </a:p>
          <a:p>
            <a:endParaRPr lang="en-US" sz="1200" i="1" dirty="0">
              <a:latin typeface="Century Gothic" panose="020B0502020202020204" pitchFamily="34" charset="0"/>
              <a:ea typeface="AGThatsANoFromMe Medium" panose="02000603000000000000" pitchFamily="2" charset="0"/>
            </a:endParaRPr>
          </a:p>
          <a:p>
            <a:pPr marL="171450" indent="-171450">
              <a:buFont typeface="Arial" panose="020B0604020202020204" pitchFamily="34" charset="0"/>
              <a:buChar char="•"/>
            </a:pPr>
            <a:endParaRPr lang="en-US" sz="1200" dirty="0">
              <a:latin typeface="Century Gothic" panose="020B0502020202020204" pitchFamily="34" charset="0"/>
              <a:ea typeface="AGThatsANoFromMe Medium" panose="02000603000000000000" pitchFamily="2" charset="0"/>
            </a:endParaRPr>
          </a:p>
          <a:p>
            <a:endParaRPr lang="en-US" sz="1200" dirty="0">
              <a:latin typeface="Century Gothic" panose="020B0502020202020204" pitchFamily="34" charset="0"/>
              <a:ea typeface="BabblingElizabeth Medium" panose="02000603000000000000" pitchFamily="2" charset="0"/>
            </a:endParaRPr>
          </a:p>
        </p:txBody>
      </p:sp>
      <p:sp>
        <p:nvSpPr>
          <p:cNvPr id="45" name="TextBox 44">
            <a:extLst>
              <a:ext uri="{FF2B5EF4-FFF2-40B4-BE49-F238E27FC236}">
                <a16:creationId xmlns:a16="http://schemas.microsoft.com/office/drawing/2014/main" id="{67229D67-577D-8C43-8308-FCEC72300CF9}"/>
              </a:ext>
            </a:extLst>
          </p:cNvPr>
          <p:cNvSpPr txBox="1"/>
          <p:nvPr/>
        </p:nvSpPr>
        <p:spPr>
          <a:xfrm>
            <a:off x="56847" y="3082257"/>
            <a:ext cx="7772400" cy="276999"/>
          </a:xfrm>
          <a:prstGeom prst="rect">
            <a:avLst/>
          </a:prstGeom>
          <a:noFill/>
          <a:effectLst>
            <a:softEdge rad="31750"/>
          </a:effectLst>
        </p:spPr>
        <p:txBody>
          <a:bodyPr wrap="square" rtlCol="0">
            <a:spAutoFit/>
          </a:bodyPr>
          <a:lstStyle/>
          <a:p>
            <a:r>
              <a:rPr lang="en-US" sz="1200" dirty="0">
                <a:effectLst/>
                <a:latin typeface="Century Gothic" panose="020B0502020202020204" pitchFamily="34" charset="0"/>
                <a:ea typeface="AGThatsANoFromMe Medium" panose="02000603000000000000" pitchFamily="2" charset="0"/>
              </a:rPr>
              <a:t>Dear Parents, Students, Family Members, and Guardians,</a:t>
            </a:r>
          </a:p>
        </p:txBody>
      </p:sp>
    </p:spTree>
    <p:extLst>
      <p:ext uri="{BB962C8B-B14F-4D97-AF65-F5344CB8AC3E}">
        <p14:creationId xmlns:p14="http://schemas.microsoft.com/office/powerpoint/2010/main" val="411868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D65FEE38-88D4-C547-9DA3-5C71FE0E9DD8}"/>
              </a:ext>
            </a:extLst>
          </p:cNvPr>
          <p:cNvSpPr txBox="1"/>
          <p:nvPr/>
        </p:nvSpPr>
        <p:spPr>
          <a:xfrm>
            <a:off x="-11372" y="351098"/>
            <a:ext cx="7772400" cy="6186309"/>
          </a:xfrm>
          <a:prstGeom prst="rect">
            <a:avLst/>
          </a:prstGeom>
          <a:noFill/>
          <a:effectLst>
            <a:softEdge rad="31750"/>
          </a:effectLst>
        </p:spPr>
        <p:txBody>
          <a:bodyPr wrap="square" rtlCol="0">
            <a:spAutoFit/>
          </a:bodyPr>
          <a:lstStyle/>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r>
              <a:rPr lang="en-US" sz="1200" dirty="0">
                <a:latin typeface="Century Gothic" panose="020B0502020202020204" pitchFamily="34" charset="0"/>
              </a:rPr>
              <a:t>The only item I highly recommend purchasing for back to school is a LARGE backpack (big enough to hold snow pants, boots, folder AND a library book!) and a clean water bottle.</a:t>
            </a:r>
          </a:p>
          <a:p>
            <a:r>
              <a:rPr lang="en-US" sz="1200" dirty="0">
                <a:latin typeface="Century Gothic" panose="020B0502020202020204" pitchFamily="34" charset="0"/>
              </a:rPr>
              <a:t> </a:t>
            </a:r>
          </a:p>
          <a:p>
            <a:r>
              <a:rPr lang="en-US" sz="1200" dirty="0">
                <a:latin typeface="Century Gothic" panose="020B0502020202020204" pitchFamily="34" charset="0"/>
              </a:rPr>
              <a:t>Your child is not required to bring anything to school, but as you shop those back to school sales, the following items are ones that are used in our classroom on a regular basis and donations to the class would gladly be accepted at any time:</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br>
              <a:rPr lang="en-US" sz="1200" dirty="0">
                <a:latin typeface="Century Gothic" panose="020B0502020202020204" pitchFamily="34" charset="0"/>
              </a:rPr>
            </a:br>
            <a:endParaRPr lang="en-US" sz="1200" dirty="0">
              <a:latin typeface="Century Gothic" panose="020B0502020202020204" pitchFamily="34" charset="0"/>
              <a:ea typeface="AGThatsANoFromMe Medium" panose="02000603000000000000" pitchFamily="2" charset="0"/>
            </a:endParaRPr>
          </a:p>
          <a:p>
            <a:r>
              <a:rPr lang="en-US" sz="1200" dirty="0">
                <a:latin typeface="Century Gothic" panose="020B0502020202020204" pitchFamily="34" charset="0"/>
                <a:ea typeface="AGThatsANoFromMe Medium" panose="02000603000000000000" pitchFamily="2" charset="0"/>
              </a:rPr>
              <a:t>I hope this information will help you and your child get ready for a new and very exciting school year! Please remember that there is more information on how our classroom runs that you will receive at the beginning of the school year! </a:t>
            </a:r>
          </a:p>
          <a:p>
            <a:endParaRPr lang="en-US" sz="1200" dirty="0">
              <a:effectLst/>
              <a:latin typeface="Century Gothic" panose="020B0502020202020204" pitchFamily="34" charset="0"/>
              <a:ea typeface="AGThatsANoFromMe Medium" panose="02000603000000000000" pitchFamily="2" charset="0"/>
            </a:endParaRPr>
          </a:p>
          <a:p>
            <a:pPr marL="171450" indent="-171450">
              <a:buFont typeface="Arial" panose="020B0604020202020204" pitchFamily="34" charset="0"/>
              <a:buChar char="•"/>
            </a:pPr>
            <a:endParaRPr lang="en-US" sz="1200" dirty="0">
              <a:effectLst/>
              <a:latin typeface="Century Gothic" panose="020B0502020202020204" pitchFamily="34" charset="0"/>
              <a:ea typeface="AGThatsANoFromMe Medium" panose="02000603000000000000" pitchFamily="2" charset="0"/>
            </a:endParaRPr>
          </a:p>
        </p:txBody>
      </p:sp>
      <p:sp>
        <p:nvSpPr>
          <p:cNvPr id="7" name="Oval 6">
            <a:extLst>
              <a:ext uri="{FF2B5EF4-FFF2-40B4-BE49-F238E27FC236}">
                <a16:creationId xmlns:a16="http://schemas.microsoft.com/office/drawing/2014/main" id="{D799492C-D8AD-F24C-9314-B89C5639B4AD}"/>
              </a:ext>
            </a:extLst>
          </p:cNvPr>
          <p:cNvSpPr/>
          <p:nvPr/>
        </p:nvSpPr>
        <p:spPr>
          <a:xfrm>
            <a:off x="4530372" y="59146"/>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D04FBDE-5530-EC4B-8C3A-751C3725B18B}"/>
              </a:ext>
            </a:extLst>
          </p:cNvPr>
          <p:cNvSpPr/>
          <p:nvPr/>
        </p:nvSpPr>
        <p:spPr>
          <a:xfrm>
            <a:off x="56847" y="59146"/>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A9F26E8-8048-9140-A0DF-BB2FE8CCB14D}"/>
              </a:ext>
            </a:extLst>
          </p:cNvPr>
          <p:cNvSpPr/>
          <p:nvPr/>
        </p:nvSpPr>
        <p:spPr>
          <a:xfrm>
            <a:off x="338865" y="59146"/>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E46B3C-A961-FD4A-B086-5271B1BBF095}"/>
              </a:ext>
            </a:extLst>
          </p:cNvPr>
          <p:cNvSpPr/>
          <p:nvPr/>
        </p:nvSpPr>
        <p:spPr>
          <a:xfrm>
            <a:off x="617708" y="59146"/>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910BED8-0607-B044-8BCA-A57D0EA3D3D8}"/>
              </a:ext>
            </a:extLst>
          </p:cNvPr>
          <p:cNvSpPr/>
          <p:nvPr/>
        </p:nvSpPr>
        <p:spPr>
          <a:xfrm>
            <a:off x="896551" y="59146"/>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A9E9417-4E12-384C-8414-48B254C9656B}"/>
              </a:ext>
            </a:extLst>
          </p:cNvPr>
          <p:cNvSpPr/>
          <p:nvPr/>
        </p:nvSpPr>
        <p:spPr>
          <a:xfrm>
            <a:off x="1175394" y="59146"/>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3FC96E-BAF7-EC43-8323-08602CF6DE7C}"/>
              </a:ext>
            </a:extLst>
          </p:cNvPr>
          <p:cNvSpPr/>
          <p:nvPr/>
        </p:nvSpPr>
        <p:spPr>
          <a:xfrm>
            <a:off x="1454237" y="59146"/>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5E18D80-3450-4E4B-BA56-0207D887D614}"/>
              </a:ext>
            </a:extLst>
          </p:cNvPr>
          <p:cNvSpPr/>
          <p:nvPr/>
        </p:nvSpPr>
        <p:spPr>
          <a:xfrm>
            <a:off x="1733080" y="59146"/>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CBC384-A246-9B49-948F-F936DA12928C}"/>
              </a:ext>
            </a:extLst>
          </p:cNvPr>
          <p:cNvSpPr/>
          <p:nvPr/>
        </p:nvSpPr>
        <p:spPr>
          <a:xfrm>
            <a:off x="2015098" y="59146"/>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7A6C156-B0EF-7041-8FBD-32995BBAE6FA}"/>
              </a:ext>
            </a:extLst>
          </p:cNvPr>
          <p:cNvSpPr/>
          <p:nvPr/>
        </p:nvSpPr>
        <p:spPr>
          <a:xfrm>
            <a:off x="2292916" y="59146"/>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BC1B385-CA5A-7E45-B573-3826530CFBFC}"/>
              </a:ext>
            </a:extLst>
          </p:cNvPr>
          <p:cNvSpPr/>
          <p:nvPr/>
        </p:nvSpPr>
        <p:spPr>
          <a:xfrm>
            <a:off x="2570734" y="59146"/>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9C697D3-621D-7C48-BF1E-809A0362D54B}"/>
              </a:ext>
            </a:extLst>
          </p:cNvPr>
          <p:cNvSpPr/>
          <p:nvPr/>
        </p:nvSpPr>
        <p:spPr>
          <a:xfrm>
            <a:off x="2851627" y="59146"/>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8B79C97-0109-3949-B137-D6D67AE6D38A}"/>
              </a:ext>
            </a:extLst>
          </p:cNvPr>
          <p:cNvSpPr/>
          <p:nvPr/>
        </p:nvSpPr>
        <p:spPr>
          <a:xfrm>
            <a:off x="3132520" y="59146"/>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F4709EA-3843-E346-80F0-4CFB9F824B36}"/>
              </a:ext>
            </a:extLst>
          </p:cNvPr>
          <p:cNvSpPr/>
          <p:nvPr/>
        </p:nvSpPr>
        <p:spPr>
          <a:xfrm>
            <a:off x="3413413" y="59146"/>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CF12BC-6D4D-1C4C-8E40-8178FEF1BC10}"/>
              </a:ext>
            </a:extLst>
          </p:cNvPr>
          <p:cNvSpPr/>
          <p:nvPr/>
        </p:nvSpPr>
        <p:spPr>
          <a:xfrm>
            <a:off x="3694306" y="59146"/>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2AAE7FE-A101-0E4C-8CCA-CA6A28120DC8}"/>
              </a:ext>
            </a:extLst>
          </p:cNvPr>
          <p:cNvSpPr/>
          <p:nvPr/>
        </p:nvSpPr>
        <p:spPr>
          <a:xfrm>
            <a:off x="3975199" y="59146"/>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9866E9E-C865-4544-A15F-D091CC2FF0C5}"/>
              </a:ext>
            </a:extLst>
          </p:cNvPr>
          <p:cNvSpPr/>
          <p:nvPr/>
        </p:nvSpPr>
        <p:spPr>
          <a:xfrm>
            <a:off x="4252917" y="59146"/>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E1BC115-F82A-2E4F-94A9-5444F1143971}"/>
              </a:ext>
            </a:extLst>
          </p:cNvPr>
          <p:cNvSpPr txBox="1"/>
          <p:nvPr/>
        </p:nvSpPr>
        <p:spPr>
          <a:xfrm>
            <a:off x="1154657" y="6636115"/>
            <a:ext cx="5915404" cy="1323439"/>
          </a:xfrm>
          <a:prstGeom prst="rect">
            <a:avLst/>
          </a:prstGeom>
          <a:noFill/>
          <a:effectLst>
            <a:softEdge rad="31750"/>
          </a:effectLst>
        </p:spPr>
        <p:txBody>
          <a:bodyPr wrap="square" rtlCol="0">
            <a:spAutoFit/>
          </a:bodyPr>
          <a:lstStyle/>
          <a:p>
            <a:pPr algn="ctr"/>
            <a:r>
              <a:rPr lang="en-US" sz="4000" dirty="0">
                <a:effectLst>
                  <a:outerShdw blurRad="50800" dist="38100" dir="2700000" algn="tl" rotWithShape="0">
                    <a:prstClr val="black">
                      <a:alpha val="40000"/>
                    </a:prstClr>
                  </a:outerShdw>
                </a:effectLst>
                <a:latin typeface="Chalkboard" panose="03050602040202020205" pitchFamily="66" charset="77"/>
                <a:ea typeface="AGHowDoYouSurvive" panose="02000603000000000000" pitchFamily="2" charset="0"/>
              </a:rPr>
              <a:t>I am looking forward to meeting you!</a:t>
            </a:r>
          </a:p>
        </p:txBody>
      </p:sp>
      <p:sp>
        <p:nvSpPr>
          <p:cNvPr id="56" name="TextBox 55">
            <a:extLst>
              <a:ext uri="{FF2B5EF4-FFF2-40B4-BE49-F238E27FC236}">
                <a16:creationId xmlns:a16="http://schemas.microsoft.com/office/drawing/2014/main" id="{1069B5AF-0FCA-B046-947B-36DED0ADB7AB}"/>
              </a:ext>
            </a:extLst>
          </p:cNvPr>
          <p:cNvSpPr txBox="1"/>
          <p:nvPr/>
        </p:nvSpPr>
        <p:spPr>
          <a:xfrm>
            <a:off x="3694306" y="8524328"/>
            <a:ext cx="3912664" cy="646331"/>
          </a:xfrm>
          <a:prstGeom prst="rect">
            <a:avLst/>
          </a:prstGeom>
          <a:noFill/>
          <a:effectLst>
            <a:softEdge rad="31750"/>
          </a:effectLst>
        </p:spPr>
        <p:txBody>
          <a:bodyPr wrap="square" rtlCol="0">
            <a:spAutoFit/>
          </a:bodyPr>
          <a:lstStyle/>
          <a:p>
            <a:pPr algn="ctr"/>
            <a:r>
              <a:rPr lang="en-US" sz="3600" dirty="0">
                <a:effectLst>
                  <a:outerShdw blurRad="50800" dist="38100" dir="2700000" algn="tl" rotWithShape="0">
                    <a:prstClr val="black">
                      <a:alpha val="40000"/>
                    </a:prstClr>
                  </a:outerShdw>
                </a:effectLst>
                <a:latin typeface="AGHowDoYouSurvive" panose="02000603000000000000" pitchFamily="2" charset="0"/>
                <a:ea typeface="AGHowDoYouSurvive" panose="02000603000000000000" pitchFamily="2" charset="0"/>
              </a:rPr>
              <a:t>Ms. Wallace</a:t>
            </a:r>
          </a:p>
        </p:txBody>
      </p:sp>
      <p:sp>
        <p:nvSpPr>
          <p:cNvPr id="57" name="Oval 56">
            <a:extLst>
              <a:ext uri="{FF2B5EF4-FFF2-40B4-BE49-F238E27FC236}">
                <a16:creationId xmlns:a16="http://schemas.microsoft.com/office/drawing/2014/main" id="{3D148D9D-CEB2-8C46-A41E-032820CDCF17}"/>
              </a:ext>
            </a:extLst>
          </p:cNvPr>
          <p:cNvSpPr/>
          <p:nvPr/>
        </p:nvSpPr>
        <p:spPr>
          <a:xfrm>
            <a:off x="7568468" y="985326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209C3A9-245F-7948-B2E0-99B63790F3C4}"/>
              </a:ext>
            </a:extLst>
          </p:cNvPr>
          <p:cNvSpPr/>
          <p:nvPr/>
        </p:nvSpPr>
        <p:spPr>
          <a:xfrm>
            <a:off x="3094943" y="9853260"/>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88C8E89-2DE0-2246-8DCA-BBB850BDF7CF}"/>
              </a:ext>
            </a:extLst>
          </p:cNvPr>
          <p:cNvSpPr/>
          <p:nvPr/>
        </p:nvSpPr>
        <p:spPr>
          <a:xfrm>
            <a:off x="3376961" y="9853260"/>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F0CBACB4-0857-424B-AB90-E1DAF811EDE9}"/>
              </a:ext>
            </a:extLst>
          </p:cNvPr>
          <p:cNvSpPr/>
          <p:nvPr/>
        </p:nvSpPr>
        <p:spPr>
          <a:xfrm>
            <a:off x="3655804" y="985326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D93133E-CB5E-4244-9DFB-0C5E96A90253}"/>
              </a:ext>
            </a:extLst>
          </p:cNvPr>
          <p:cNvSpPr/>
          <p:nvPr/>
        </p:nvSpPr>
        <p:spPr>
          <a:xfrm>
            <a:off x="3934647" y="9853260"/>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5DA5F7F-352B-CA4E-B66E-28FAC4A1CC4E}"/>
              </a:ext>
            </a:extLst>
          </p:cNvPr>
          <p:cNvSpPr/>
          <p:nvPr/>
        </p:nvSpPr>
        <p:spPr>
          <a:xfrm>
            <a:off x="4213490" y="9853260"/>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4821989-EAC9-5148-8635-4BFF1FE72D28}"/>
              </a:ext>
            </a:extLst>
          </p:cNvPr>
          <p:cNvSpPr/>
          <p:nvPr/>
        </p:nvSpPr>
        <p:spPr>
          <a:xfrm>
            <a:off x="4492333" y="9853260"/>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7442EF9-6A77-CF4D-A81C-FA26AD3A73C7}"/>
              </a:ext>
            </a:extLst>
          </p:cNvPr>
          <p:cNvSpPr/>
          <p:nvPr/>
        </p:nvSpPr>
        <p:spPr>
          <a:xfrm>
            <a:off x="4771176" y="9853260"/>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95F980B-D901-5D47-A99F-467C055B930C}"/>
              </a:ext>
            </a:extLst>
          </p:cNvPr>
          <p:cNvSpPr/>
          <p:nvPr/>
        </p:nvSpPr>
        <p:spPr>
          <a:xfrm>
            <a:off x="5053194" y="9853260"/>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9739E86-469D-6044-B2DE-FAF86FA92A82}"/>
              </a:ext>
            </a:extLst>
          </p:cNvPr>
          <p:cNvSpPr/>
          <p:nvPr/>
        </p:nvSpPr>
        <p:spPr>
          <a:xfrm>
            <a:off x="5331012" y="9853260"/>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3934AB3-E0A8-8443-95BF-E672BED25C5F}"/>
              </a:ext>
            </a:extLst>
          </p:cNvPr>
          <p:cNvSpPr/>
          <p:nvPr/>
        </p:nvSpPr>
        <p:spPr>
          <a:xfrm>
            <a:off x="5608830" y="985326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575E685-6CE2-994C-A471-2A00A31A1FD2}"/>
              </a:ext>
            </a:extLst>
          </p:cNvPr>
          <p:cNvSpPr/>
          <p:nvPr/>
        </p:nvSpPr>
        <p:spPr>
          <a:xfrm>
            <a:off x="5889723" y="9853260"/>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5EB558A-85CF-3A44-BFC6-A2B28AE52218}"/>
              </a:ext>
            </a:extLst>
          </p:cNvPr>
          <p:cNvSpPr/>
          <p:nvPr/>
        </p:nvSpPr>
        <p:spPr>
          <a:xfrm>
            <a:off x="6170616" y="9853260"/>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B39056E-2025-C349-BE5D-80A0F4591CDF}"/>
              </a:ext>
            </a:extLst>
          </p:cNvPr>
          <p:cNvSpPr/>
          <p:nvPr/>
        </p:nvSpPr>
        <p:spPr>
          <a:xfrm>
            <a:off x="6451509" y="9853260"/>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D0CE781-ABF7-EC4A-8E81-5D06F9A1A6BE}"/>
              </a:ext>
            </a:extLst>
          </p:cNvPr>
          <p:cNvSpPr/>
          <p:nvPr/>
        </p:nvSpPr>
        <p:spPr>
          <a:xfrm>
            <a:off x="6732402" y="9853260"/>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DC75D69-27FB-3B47-B407-5FD7198DEF44}"/>
              </a:ext>
            </a:extLst>
          </p:cNvPr>
          <p:cNvSpPr/>
          <p:nvPr/>
        </p:nvSpPr>
        <p:spPr>
          <a:xfrm>
            <a:off x="7013295" y="9853260"/>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A0DB5D3C-4E02-8443-8CF6-5E667550822C}"/>
              </a:ext>
            </a:extLst>
          </p:cNvPr>
          <p:cNvSpPr/>
          <p:nvPr/>
        </p:nvSpPr>
        <p:spPr>
          <a:xfrm>
            <a:off x="7291013" y="9853260"/>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074A601-0597-AF4C-B5DB-64CDC6201DF7}"/>
              </a:ext>
            </a:extLst>
          </p:cNvPr>
          <p:cNvPicPr>
            <a:picLocks noChangeAspect="1"/>
          </p:cNvPicPr>
          <p:nvPr/>
        </p:nvPicPr>
        <p:blipFill>
          <a:blip r:embed="rId2"/>
          <a:stretch>
            <a:fillRect/>
          </a:stretch>
        </p:blipFill>
        <p:spPr>
          <a:xfrm rot="21225216">
            <a:off x="-223179" y="7633922"/>
            <a:ext cx="2924514" cy="2515281"/>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66E6C8DE-ADD2-A146-93B3-F81EE740C840}"/>
              </a:ext>
            </a:extLst>
          </p:cNvPr>
          <p:cNvSpPr/>
          <p:nvPr/>
        </p:nvSpPr>
        <p:spPr>
          <a:xfrm>
            <a:off x="1482500" y="261600"/>
            <a:ext cx="4784656" cy="923330"/>
          </a:xfrm>
          <a:prstGeom prst="rect">
            <a:avLst/>
          </a:prstGeom>
          <a:noFill/>
        </p:spPr>
        <p:txBody>
          <a:bodyPr wrap="square" lIns="91440" tIns="45720" rIns="91440" bIns="45720">
            <a:spAutoFit/>
          </a:bodyPr>
          <a:lstStyle/>
          <a:p>
            <a:pPr algn="ctr"/>
            <a:r>
              <a:rPr lang="en-US" sz="5400" cap="none" spc="0" dirty="0">
                <a:ln w="12700">
                  <a:solidFill>
                    <a:schemeClr val="tx2">
                      <a:satMod val="155000"/>
                    </a:schemeClr>
                  </a:solidFill>
                  <a:prstDash val="solid"/>
                </a:ln>
                <a:gradFill>
                  <a:gsLst>
                    <a:gs pos="0">
                      <a:srgbClr val="FF40FF"/>
                    </a:gs>
                    <a:gs pos="61000">
                      <a:srgbClr val="00B0F0"/>
                    </a:gs>
                    <a:gs pos="82000">
                      <a:srgbClr val="7030A0"/>
                    </a:gs>
                    <a:gs pos="100000">
                      <a:srgbClr val="92D050"/>
                    </a:gs>
                  </a:gsLst>
                  <a:lin ang="5400000" scaled="1"/>
                </a:gradFill>
                <a:effectLst>
                  <a:outerShdw blurRad="41275" dist="20320" dir="1800000" algn="tl" rotWithShape="0">
                    <a:srgbClr val="000000">
                      <a:alpha val="40000"/>
                    </a:srgbClr>
                  </a:outerShdw>
                </a:effectLst>
                <a:latin typeface="AGHowDoYouSurvive" panose="02000603000000000000" pitchFamily="2" charset="0"/>
                <a:ea typeface="AGHowDoYouSurvive" panose="02000603000000000000" pitchFamily="2" charset="0"/>
                <a:cs typeface="Brush Script MT" panose="03060802040406070304" pitchFamily="66" charset="-122"/>
              </a:rPr>
              <a:t>School Supplies</a:t>
            </a:r>
          </a:p>
        </p:txBody>
      </p:sp>
      <p:pic>
        <p:nvPicPr>
          <p:cNvPr id="77" name="Picture 76">
            <a:extLst>
              <a:ext uri="{FF2B5EF4-FFF2-40B4-BE49-F238E27FC236}">
                <a16:creationId xmlns:a16="http://schemas.microsoft.com/office/drawing/2014/main" id="{4B33C491-9783-C04F-B376-95A1EB0393DA}"/>
              </a:ext>
            </a:extLst>
          </p:cNvPr>
          <p:cNvPicPr>
            <a:picLocks noChangeAspect="1"/>
          </p:cNvPicPr>
          <p:nvPr/>
        </p:nvPicPr>
        <p:blipFill>
          <a:blip r:embed="rId3"/>
          <a:stretch>
            <a:fillRect/>
          </a:stretch>
        </p:blipFill>
        <p:spPr>
          <a:xfrm>
            <a:off x="170686" y="3861498"/>
            <a:ext cx="1286518" cy="1286518"/>
          </a:xfrm>
          <a:prstGeom prst="rect">
            <a:avLst/>
          </a:prstGeom>
        </p:spPr>
      </p:pic>
      <p:pic>
        <p:nvPicPr>
          <p:cNvPr id="78" name="Picture 77">
            <a:extLst>
              <a:ext uri="{FF2B5EF4-FFF2-40B4-BE49-F238E27FC236}">
                <a16:creationId xmlns:a16="http://schemas.microsoft.com/office/drawing/2014/main" id="{2B87DE00-CB9A-B54E-8319-BB28CA5046E8}"/>
              </a:ext>
            </a:extLst>
          </p:cNvPr>
          <p:cNvPicPr>
            <a:picLocks noChangeAspect="1"/>
          </p:cNvPicPr>
          <p:nvPr/>
        </p:nvPicPr>
        <p:blipFill>
          <a:blip r:embed="rId4"/>
          <a:stretch>
            <a:fillRect/>
          </a:stretch>
        </p:blipFill>
        <p:spPr>
          <a:xfrm>
            <a:off x="3047735" y="2306296"/>
            <a:ext cx="1284546" cy="1284546"/>
          </a:xfrm>
          <a:prstGeom prst="rect">
            <a:avLst/>
          </a:prstGeom>
        </p:spPr>
      </p:pic>
      <p:pic>
        <p:nvPicPr>
          <p:cNvPr id="80" name="Picture 79">
            <a:extLst>
              <a:ext uri="{FF2B5EF4-FFF2-40B4-BE49-F238E27FC236}">
                <a16:creationId xmlns:a16="http://schemas.microsoft.com/office/drawing/2014/main" id="{78B0589A-F5B6-D047-A71B-B82B8477A39F}"/>
              </a:ext>
            </a:extLst>
          </p:cNvPr>
          <p:cNvPicPr>
            <a:picLocks noChangeAspect="1"/>
          </p:cNvPicPr>
          <p:nvPr/>
        </p:nvPicPr>
        <p:blipFill>
          <a:blip r:embed="rId5"/>
          <a:srcRect/>
          <a:stretch/>
        </p:blipFill>
        <p:spPr>
          <a:xfrm>
            <a:off x="6157007" y="3860075"/>
            <a:ext cx="1292608" cy="1287941"/>
          </a:xfrm>
          <a:prstGeom prst="rect">
            <a:avLst/>
          </a:prstGeom>
        </p:spPr>
      </p:pic>
      <p:pic>
        <p:nvPicPr>
          <p:cNvPr id="81" name="Picture 80">
            <a:extLst>
              <a:ext uri="{FF2B5EF4-FFF2-40B4-BE49-F238E27FC236}">
                <a16:creationId xmlns:a16="http://schemas.microsoft.com/office/drawing/2014/main" id="{20F11A45-C386-5047-AD8E-4B81EA98A2D2}"/>
              </a:ext>
            </a:extLst>
          </p:cNvPr>
          <p:cNvPicPr>
            <a:picLocks noChangeAspect="1"/>
          </p:cNvPicPr>
          <p:nvPr/>
        </p:nvPicPr>
        <p:blipFill>
          <a:blip r:embed="rId6"/>
          <a:stretch>
            <a:fillRect/>
          </a:stretch>
        </p:blipFill>
        <p:spPr>
          <a:xfrm>
            <a:off x="6090129" y="2296989"/>
            <a:ext cx="1284546" cy="1293853"/>
          </a:xfrm>
          <a:prstGeom prst="rect">
            <a:avLst/>
          </a:prstGeom>
        </p:spPr>
      </p:pic>
      <p:pic>
        <p:nvPicPr>
          <p:cNvPr id="82" name="Picture 81">
            <a:extLst>
              <a:ext uri="{FF2B5EF4-FFF2-40B4-BE49-F238E27FC236}">
                <a16:creationId xmlns:a16="http://schemas.microsoft.com/office/drawing/2014/main" id="{4B9A62AC-55B2-B74B-B989-DA3918E33537}"/>
              </a:ext>
            </a:extLst>
          </p:cNvPr>
          <p:cNvPicPr>
            <a:picLocks noChangeAspect="1"/>
          </p:cNvPicPr>
          <p:nvPr/>
        </p:nvPicPr>
        <p:blipFill>
          <a:blip r:embed="rId7"/>
          <a:stretch>
            <a:fillRect/>
          </a:stretch>
        </p:blipFill>
        <p:spPr>
          <a:xfrm>
            <a:off x="1620018" y="2339703"/>
            <a:ext cx="1286518" cy="1286518"/>
          </a:xfrm>
          <a:prstGeom prst="rect">
            <a:avLst/>
          </a:prstGeom>
        </p:spPr>
      </p:pic>
      <p:pic>
        <p:nvPicPr>
          <p:cNvPr id="83" name="Picture 82">
            <a:extLst>
              <a:ext uri="{FF2B5EF4-FFF2-40B4-BE49-F238E27FC236}">
                <a16:creationId xmlns:a16="http://schemas.microsoft.com/office/drawing/2014/main" id="{86B897FA-CB35-2440-869E-6F5E9E441326}"/>
              </a:ext>
            </a:extLst>
          </p:cNvPr>
          <p:cNvPicPr>
            <a:picLocks noChangeAspect="1"/>
          </p:cNvPicPr>
          <p:nvPr/>
        </p:nvPicPr>
        <p:blipFill>
          <a:blip r:embed="rId8"/>
          <a:stretch>
            <a:fillRect/>
          </a:stretch>
        </p:blipFill>
        <p:spPr>
          <a:xfrm>
            <a:off x="4546617" y="2294565"/>
            <a:ext cx="1284546" cy="1284546"/>
          </a:xfrm>
          <a:prstGeom prst="rect">
            <a:avLst/>
          </a:prstGeom>
          <a:noFill/>
          <a:ln>
            <a:noFill/>
          </a:ln>
        </p:spPr>
      </p:pic>
      <p:pic>
        <p:nvPicPr>
          <p:cNvPr id="85" name="Picture 84">
            <a:extLst>
              <a:ext uri="{FF2B5EF4-FFF2-40B4-BE49-F238E27FC236}">
                <a16:creationId xmlns:a16="http://schemas.microsoft.com/office/drawing/2014/main" id="{F1B37A49-46C6-5740-8E17-8A639388FBC6}"/>
              </a:ext>
            </a:extLst>
          </p:cNvPr>
          <p:cNvPicPr>
            <a:picLocks noChangeAspect="1"/>
          </p:cNvPicPr>
          <p:nvPr/>
        </p:nvPicPr>
        <p:blipFill>
          <a:blip r:embed="rId9"/>
          <a:stretch>
            <a:fillRect/>
          </a:stretch>
        </p:blipFill>
        <p:spPr>
          <a:xfrm>
            <a:off x="4613589" y="3861498"/>
            <a:ext cx="1287941" cy="1287941"/>
          </a:xfrm>
          <a:prstGeom prst="rect">
            <a:avLst/>
          </a:prstGeom>
        </p:spPr>
      </p:pic>
      <p:pic>
        <p:nvPicPr>
          <p:cNvPr id="99" name="Picture 98">
            <a:extLst>
              <a:ext uri="{FF2B5EF4-FFF2-40B4-BE49-F238E27FC236}">
                <a16:creationId xmlns:a16="http://schemas.microsoft.com/office/drawing/2014/main" id="{5517BA12-8F41-5240-8EB3-1F8E045C9FF2}"/>
              </a:ext>
            </a:extLst>
          </p:cNvPr>
          <p:cNvPicPr>
            <a:picLocks noChangeAspect="1"/>
          </p:cNvPicPr>
          <p:nvPr/>
        </p:nvPicPr>
        <p:blipFill>
          <a:blip r:embed="rId10"/>
          <a:stretch>
            <a:fillRect/>
          </a:stretch>
        </p:blipFill>
        <p:spPr>
          <a:xfrm>
            <a:off x="107245" y="2339703"/>
            <a:ext cx="1286518" cy="1286518"/>
          </a:xfrm>
          <a:prstGeom prst="rect">
            <a:avLst/>
          </a:prstGeom>
        </p:spPr>
      </p:pic>
      <p:pic>
        <p:nvPicPr>
          <p:cNvPr id="51" name="Picture 50">
            <a:extLst>
              <a:ext uri="{FF2B5EF4-FFF2-40B4-BE49-F238E27FC236}">
                <a16:creationId xmlns:a16="http://schemas.microsoft.com/office/drawing/2014/main" id="{7BCFE9DF-7D8D-E54B-B0F3-BCA5C36AC581}"/>
              </a:ext>
            </a:extLst>
          </p:cNvPr>
          <p:cNvPicPr>
            <a:picLocks noChangeAspect="1"/>
          </p:cNvPicPr>
          <p:nvPr/>
        </p:nvPicPr>
        <p:blipFill>
          <a:blip r:embed="rId11"/>
          <a:stretch>
            <a:fillRect/>
          </a:stretch>
        </p:blipFill>
        <p:spPr>
          <a:xfrm>
            <a:off x="1654623" y="3860074"/>
            <a:ext cx="1287941" cy="1287941"/>
          </a:xfrm>
          <a:prstGeom prst="rect">
            <a:avLst/>
          </a:prstGeom>
        </p:spPr>
      </p:pic>
      <p:pic>
        <p:nvPicPr>
          <p:cNvPr id="98" name="Picture 97">
            <a:extLst>
              <a:ext uri="{FF2B5EF4-FFF2-40B4-BE49-F238E27FC236}">
                <a16:creationId xmlns:a16="http://schemas.microsoft.com/office/drawing/2014/main" id="{FFE0CE19-1D06-C34A-A089-C5D0174E083A}"/>
              </a:ext>
            </a:extLst>
          </p:cNvPr>
          <p:cNvPicPr>
            <a:picLocks noChangeAspect="1"/>
          </p:cNvPicPr>
          <p:nvPr/>
        </p:nvPicPr>
        <p:blipFill>
          <a:blip r:embed="rId12"/>
          <a:stretch>
            <a:fillRect/>
          </a:stretch>
        </p:blipFill>
        <p:spPr>
          <a:xfrm>
            <a:off x="3146542" y="3861498"/>
            <a:ext cx="1287941" cy="1287941"/>
          </a:xfrm>
          <a:prstGeom prst="rect">
            <a:avLst/>
          </a:prstGeom>
        </p:spPr>
      </p:pic>
      <p:sp>
        <p:nvSpPr>
          <p:cNvPr id="2" name="TextBox 1">
            <a:extLst>
              <a:ext uri="{FF2B5EF4-FFF2-40B4-BE49-F238E27FC236}">
                <a16:creationId xmlns:a16="http://schemas.microsoft.com/office/drawing/2014/main" id="{A895671C-BFE4-FD45-A478-726FFFEF6660}"/>
              </a:ext>
            </a:extLst>
          </p:cNvPr>
          <p:cNvSpPr txBox="1"/>
          <p:nvPr/>
        </p:nvSpPr>
        <p:spPr>
          <a:xfrm>
            <a:off x="3514121" y="4029559"/>
            <a:ext cx="557686" cy="277291"/>
          </a:xfrm>
          <a:prstGeom prst="rect">
            <a:avLst/>
          </a:prstGeom>
          <a:solidFill>
            <a:schemeClr val="bg1"/>
          </a:solidFill>
        </p:spPr>
        <p:txBody>
          <a:bodyPr wrap="square" rtlCol="0">
            <a:spAutoFit/>
          </a:bodyPr>
          <a:lstStyle/>
          <a:p>
            <a:endParaRPr lang="en-US" dirty="0"/>
          </a:p>
        </p:txBody>
      </p:sp>
      <p:pic>
        <p:nvPicPr>
          <p:cNvPr id="107" name="Picture 106">
            <a:extLst>
              <a:ext uri="{FF2B5EF4-FFF2-40B4-BE49-F238E27FC236}">
                <a16:creationId xmlns:a16="http://schemas.microsoft.com/office/drawing/2014/main" id="{8448A6C5-5877-A147-8CF3-23E74FF06CD3}"/>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539665" y="4218114"/>
            <a:ext cx="495690" cy="771338"/>
          </a:xfrm>
          <a:prstGeom prst="rect">
            <a:avLst/>
          </a:prstGeom>
        </p:spPr>
      </p:pic>
      <p:sp>
        <p:nvSpPr>
          <p:cNvPr id="106" name="TextBox 105">
            <a:extLst>
              <a:ext uri="{FF2B5EF4-FFF2-40B4-BE49-F238E27FC236}">
                <a16:creationId xmlns:a16="http://schemas.microsoft.com/office/drawing/2014/main" id="{CD3767F5-3B78-D34B-94B8-4861931AC7D1}"/>
              </a:ext>
            </a:extLst>
          </p:cNvPr>
          <p:cNvSpPr txBox="1"/>
          <p:nvPr/>
        </p:nvSpPr>
        <p:spPr>
          <a:xfrm>
            <a:off x="3350844" y="3986326"/>
            <a:ext cx="824083" cy="584775"/>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latin typeface="AGHowDoYouSurvive" panose="02000603000000000000" pitchFamily="2" charset="0"/>
                <a:ea typeface="AGHowDoYouSurvive" panose="02000603000000000000" pitchFamily="2" charset="0"/>
              </a:rPr>
              <a:t>Clorox</a:t>
            </a:r>
          </a:p>
          <a:p>
            <a:pPr algn="ctr"/>
            <a:r>
              <a:rPr lang="en-US" sz="1600" dirty="0">
                <a:effectLst>
                  <a:outerShdw blurRad="50800" dist="38100" dir="2700000" algn="tl" rotWithShape="0">
                    <a:prstClr val="black">
                      <a:alpha val="40000"/>
                    </a:prstClr>
                  </a:outerShdw>
                </a:effectLst>
                <a:latin typeface="AGHowDoYouSurvive" panose="02000603000000000000" pitchFamily="2" charset="0"/>
                <a:ea typeface="AGHowDoYouSurvive" panose="02000603000000000000" pitchFamily="2" charset="0"/>
              </a:rPr>
              <a:t> </a:t>
            </a:r>
          </a:p>
        </p:txBody>
      </p:sp>
    </p:spTree>
    <p:extLst>
      <p:ext uri="{BB962C8B-B14F-4D97-AF65-F5344CB8AC3E}">
        <p14:creationId xmlns:p14="http://schemas.microsoft.com/office/powerpoint/2010/main" val="33129920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TotalTime>
  <Words>584</Words>
  <Application>Microsoft Macintosh PowerPoint</Application>
  <PresentationFormat>Custom</PresentationFormat>
  <Paragraphs>53</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AGHowDoYouSurvive</vt:lpstr>
      <vt:lpstr>Arial</vt:lpstr>
      <vt:lpstr>Calibri</vt:lpstr>
      <vt:lpstr>Calibri Light</vt:lpstr>
      <vt:lpstr>Century Gothic</vt:lpstr>
      <vt:lpstr>Chalkboard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Nannini</dc:creator>
  <cp:lastModifiedBy>Microsoft Office User</cp:lastModifiedBy>
  <cp:revision>32</cp:revision>
  <cp:lastPrinted>2021-08-05T19:13:08Z</cp:lastPrinted>
  <dcterms:created xsi:type="dcterms:W3CDTF">2018-06-12T15:54:35Z</dcterms:created>
  <dcterms:modified xsi:type="dcterms:W3CDTF">2021-08-05T20:01:25Z</dcterms:modified>
</cp:coreProperties>
</file>